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9" r:id="rId3"/>
    <p:sldId id="304" r:id="rId4"/>
    <p:sldId id="305" r:id="rId5"/>
    <p:sldId id="300" r:id="rId6"/>
    <p:sldId id="301" r:id="rId7"/>
    <p:sldId id="302" r:id="rId8"/>
    <p:sldId id="303" r:id="rId9"/>
    <p:sldId id="274" r:id="rId1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70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767"/>
    <a:srgbClr val="0F218B"/>
    <a:srgbClr val="020064"/>
    <a:srgbClr val="3A4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12" y="-1648"/>
      </p:cViewPr>
      <p:guideLst>
        <p:guide orient="horz" pos="170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273CA6-6935-4CC9-89D0-34554E5CE7F3}" type="datetimeFigureOut">
              <a:rPr lang="en-US" altLang="en-US"/>
              <a:pPr>
                <a:defRPr/>
              </a:pPr>
              <a:t>20/07/18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3AF268-DCC3-47B8-A795-0BBFB10F3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31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122012-39D3-41D3-A985-16750B988ADA}" type="datetimeFigureOut">
              <a:rPr lang="en-US" altLang="en-US"/>
              <a:pPr>
                <a:defRPr/>
              </a:pPr>
              <a:t>20/07/18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ECDED7-C099-4B46-B1DE-A5892813A5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84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5259A24-6B82-41E1-AC72-3F4DB22435D5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CDED7-C099-4B46-B1DE-A5892813A55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CDED7-C099-4B46-B1DE-A5892813A55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CDED7-C099-4B46-B1DE-A5892813A55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CDED7-C099-4B46-B1DE-A5892813A55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CDED7-C099-4B46-B1DE-A5892813A55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CDED7-C099-4B46-B1DE-A5892813A55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CDED7-C099-4B46-B1DE-A5892813A55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B0E8F9-27E1-4C99-8E55-7095EBBD4AD2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3" y="457200"/>
            <a:ext cx="2590800" cy="4495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3" y="457200"/>
            <a:ext cx="7569200" cy="4495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800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0"/>
            <a:ext cx="5080000" cy="3124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4572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363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7"/>
          <p:cNvSpPr>
            <a:spLocks noChangeShapeType="1"/>
          </p:cNvSpPr>
          <p:nvPr/>
        </p:nvSpPr>
        <p:spPr bwMode="auto">
          <a:xfrm>
            <a:off x="0" y="5486400"/>
            <a:ext cx="12192000" cy="0"/>
          </a:xfrm>
          <a:prstGeom prst="line">
            <a:avLst/>
          </a:prstGeom>
          <a:noFill/>
          <a:ln w="127000">
            <a:solidFill>
              <a:srgbClr val="67676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 sz="2400"/>
          </a:p>
        </p:txBody>
      </p:sp>
      <p:pic>
        <p:nvPicPr>
          <p:cNvPr id="1029" name="Picture 10" descr="BINDT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4968" y="5715001"/>
            <a:ext cx="2442633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1" descr="Crest (sm)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18400" y="5691188"/>
            <a:ext cx="840317" cy="91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914400" y="6384926"/>
            <a:ext cx="7010400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020064"/>
                </a:solidFill>
              </a:rPr>
              <a:t>©The British Institute of Non-Destructive Testing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20064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i="1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844675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chemeClr val="tx1"/>
                </a:solidFill>
                <a:ea typeface="+mj-ea"/>
              </a:rPr>
              <a:t>Multicopters</a:t>
            </a:r>
            <a:r>
              <a:rPr lang="en-US" dirty="0">
                <a:solidFill>
                  <a:schemeClr val="tx1"/>
                </a:solidFill>
                <a:ea typeface="+mj-ea"/>
              </a:rPr>
              <a:t> for Inspection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06E828B-1B28-45E1-B4AE-21AC2D301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472" y="1412776"/>
            <a:ext cx="9505056" cy="257062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7464151" y="1142318"/>
            <a:ext cx="4496129" cy="4320480"/>
          </a:xfrm>
        </p:spPr>
        <p:txBody>
          <a:bodyPr/>
          <a:lstStyle/>
          <a:p>
            <a:pPr marL="0" indent="0"/>
            <a:r>
              <a:rPr lang="en-GB" dirty="0"/>
              <a:t>To inform potential users of </a:t>
            </a:r>
            <a:r>
              <a:rPr lang="en-GB" dirty="0" err="1"/>
              <a:t>multicopters</a:t>
            </a:r>
            <a:r>
              <a:rPr lang="en-GB" dirty="0"/>
              <a:t> about their capabilities for performing inspections,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and to advise on the accompanying legal, safety and </a:t>
            </a:r>
            <a:r>
              <a:rPr lang="en-GB"/>
              <a:t>training requirements.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E28373D-6F18-4F84-9FB0-DC79D2EAB0F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799" y="874807"/>
            <a:ext cx="2396330" cy="43058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100A46F-A692-452B-986A-EA2D7A9BECF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5713" y="1303307"/>
            <a:ext cx="3223876" cy="14805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1313EC0E-2316-4BAD-B900-0E3A76EEB32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5713" y="2997493"/>
            <a:ext cx="3081652" cy="218316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="" xmlns:a16="http://schemas.microsoft.com/office/drawing/2014/main" id="{D75B3E42-A7F9-4D9B-A7E6-7F047928D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0"/>
            <a:ext cx="10363200" cy="1143000"/>
          </a:xfrm>
        </p:spPr>
        <p:txBody>
          <a:bodyPr/>
          <a:lstStyle/>
          <a:p>
            <a:r>
              <a:rPr lang="en-GB" dirty="0"/>
              <a:t>Objectives</a:t>
            </a: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A0ED73-43CB-43E3-BDC0-3514C8C96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BF513DA-B220-4C27-9D42-36DAA447F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600200"/>
            <a:ext cx="6120680" cy="3124200"/>
          </a:xfrm>
        </p:spPr>
        <p:txBody>
          <a:bodyPr/>
          <a:lstStyle/>
          <a:p>
            <a:pPr marL="0" indent="0"/>
            <a:r>
              <a:rPr lang="en-GB" dirty="0"/>
              <a:t>Colin Brett</a:t>
            </a:r>
          </a:p>
          <a:p>
            <a:pPr marL="0" indent="0"/>
            <a:endParaRPr lang="en-GB" dirty="0"/>
          </a:p>
          <a:p>
            <a:pPr marL="0" indent="0"/>
            <a:r>
              <a:rPr lang="en-GB"/>
              <a:t>Head </a:t>
            </a:r>
            <a:r>
              <a:rPr lang="en-GB" dirty="0"/>
              <a:t>of Inspection</a:t>
            </a:r>
          </a:p>
          <a:p>
            <a:pPr marL="0" indent="0"/>
            <a:r>
              <a:rPr lang="en-GB" dirty="0"/>
              <a:t>at</a:t>
            </a:r>
          </a:p>
          <a:p>
            <a:pPr marL="0" indent="0"/>
            <a:r>
              <a:rPr lang="en-GB" dirty="0"/>
              <a:t>Uniper Technologies Ltd.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924B91-F036-4773-A724-C764D49D24A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0216" y="1434108"/>
            <a:ext cx="230425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69940"/>
      </p:ext>
    </p:extLst>
  </p:cSld>
  <p:clrMapOvr>
    <a:masterClrMapping/>
  </p:clrMapOvr>
  <p:transition xmlns:p14="http://schemas.microsoft.com/office/powerpoint/2010/main"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A0ED73-43CB-43E3-BDC0-3514C8C96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BF513DA-B220-4C27-9D42-36DAA447F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600200"/>
            <a:ext cx="6120680" cy="3124200"/>
          </a:xfrm>
        </p:spPr>
        <p:txBody>
          <a:bodyPr/>
          <a:lstStyle/>
          <a:p>
            <a:pPr marL="0" indent="0"/>
            <a:r>
              <a:rPr lang="en-GB" dirty="0" smtClean="0"/>
              <a:t>Fire alarm test at 11am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312658"/>
      </p:ext>
    </p:extLst>
  </p:cSld>
  <p:clrMapOvr>
    <a:masterClrMapping/>
  </p:clrMapOvr>
  <p:transition xmlns:p14="http://schemas.microsoft.com/office/powerpoint/2010/main"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="" xmlns:a16="http://schemas.microsoft.com/office/drawing/2014/main" id="{2D46501B-40A8-4212-9E44-B749F05B16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406766"/>
              </p:ext>
            </p:extLst>
          </p:nvPr>
        </p:nvGraphicFramePr>
        <p:xfrm>
          <a:off x="865473" y="620688"/>
          <a:ext cx="10363200" cy="47037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5216">
                  <a:extLst>
                    <a:ext uri="{9D8B030D-6E8A-4147-A177-3AD203B41FA5}">
                      <a16:colId xmlns="" xmlns:a16="http://schemas.microsoft.com/office/drawing/2014/main" val="2959377558"/>
                    </a:ext>
                  </a:extLst>
                </a:gridCol>
                <a:gridCol w="4752528">
                  <a:extLst>
                    <a:ext uri="{9D8B030D-6E8A-4147-A177-3AD203B41FA5}">
                      <a16:colId xmlns="" xmlns:a16="http://schemas.microsoft.com/office/drawing/2014/main" val="1678060019"/>
                    </a:ext>
                  </a:extLst>
                </a:gridCol>
                <a:gridCol w="3885456">
                  <a:extLst>
                    <a:ext uri="{9D8B030D-6E8A-4147-A177-3AD203B41FA5}">
                      <a16:colId xmlns="" xmlns:a16="http://schemas.microsoft.com/office/drawing/2014/main" val="1368790782"/>
                    </a:ext>
                  </a:extLst>
                </a:gridCol>
              </a:tblGrid>
              <a:tr h="401431"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Presentation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Speaker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0937284"/>
                  </a:ext>
                </a:extLst>
              </a:tr>
              <a:tr h="586500">
                <a:tc>
                  <a:txBody>
                    <a:bodyPr/>
                    <a:lstStyle/>
                    <a:p>
                      <a:r>
                        <a:rPr lang="en-GB" dirty="0"/>
                        <a:t>10:30 – 10:40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Welcome and 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Colin Brett, Uniper Technologies Ltd.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07873702"/>
                  </a:ext>
                </a:extLst>
              </a:tr>
              <a:tr h="586500">
                <a:tc>
                  <a:txBody>
                    <a:bodyPr/>
                    <a:lstStyle/>
                    <a:p>
                      <a:r>
                        <a:rPr lang="en-GB" dirty="0"/>
                        <a:t>10:40 – 11:05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Legal, safety and data protection requirements when flying drones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Roy Amos, </a:t>
                      </a:r>
                      <a:r>
                        <a:rPr lang="en-GB" dirty="0" err="1"/>
                        <a:t>Panodrone</a:t>
                      </a:r>
                      <a:r>
                        <a:rPr lang="en-GB" dirty="0"/>
                        <a:t> Ltd.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69990676"/>
                  </a:ext>
                </a:extLst>
              </a:tr>
              <a:tr h="586500">
                <a:tc>
                  <a:txBody>
                    <a:bodyPr/>
                    <a:lstStyle/>
                    <a:p>
                      <a:r>
                        <a:rPr lang="en-GB" dirty="0"/>
                        <a:t>11:05 – 11:30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ECITB training standards for industrial drone inspections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Adrian Wookey, ECITB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03850374"/>
                  </a:ext>
                </a:extLst>
              </a:tr>
              <a:tr h="335143">
                <a:tc>
                  <a:txBody>
                    <a:bodyPr/>
                    <a:lstStyle/>
                    <a:p>
                      <a:r>
                        <a:rPr lang="en-GB" dirty="0"/>
                        <a:t>11:30 – 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Refreshments / </a:t>
                      </a:r>
                      <a:r>
                        <a:rPr lang="en-GB" dirty="0" err="1"/>
                        <a:t>Multicopter</a:t>
                      </a:r>
                      <a:r>
                        <a:rPr lang="en-GB" dirty="0"/>
                        <a:t> exhibits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1192899"/>
                  </a:ext>
                </a:extLst>
              </a:tr>
              <a:tr h="586500">
                <a:tc>
                  <a:txBody>
                    <a:bodyPr/>
                    <a:lstStyle/>
                    <a:p>
                      <a:r>
                        <a:rPr lang="en-GB" dirty="0"/>
                        <a:t>12:00 – 12:25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Showcase of Use of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Multicopters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Inspection – Offshore and Onshore Wind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Hugo Herrmann, EDF Energy R&amp;D UK Centre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5057288"/>
                  </a:ext>
                </a:extLst>
              </a:tr>
              <a:tr h="586500">
                <a:tc>
                  <a:txBody>
                    <a:bodyPr/>
                    <a:lstStyle/>
                    <a:p>
                      <a:r>
                        <a:rPr lang="en-GB" dirty="0"/>
                        <a:t>12:25 – 12:50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How drones are being used for inspection in industrial environments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Phil Buchan, </a:t>
                      </a:r>
                      <a:r>
                        <a:rPr lang="en-GB" dirty="0" err="1"/>
                        <a:t>Cyberhawk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61999570"/>
                  </a:ext>
                </a:extLst>
              </a:tr>
              <a:tr h="789699">
                <a:tc>
                  <a:txBody>
                    <a:bodyPr/>
                    <a:lstStyle/>
                    <a:p>
                      <a:r>
                        <a:rPr lang="en-GB" dirty="0"/>
                        <a:t>12:50 – 13:30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Lunch /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Multicopter</a:t>
                      </a:r>
                      <a:r>
                        <a:rPr lang="en-GB" dirty="0"/>
                        <a:t> exhibits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3702405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="" xmlns:a16="http://schemas.microsoft.com/office/drawing/2014/main" id="{A3884AE8-6248-4E6E-A6A7-20FF54E62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73" y="25152"/>
            <a:ext cx="10363200" cy="451520"/>
          </a:xfrm>
        </p:spPr>
        <p:txBody>
          <a:bodyPr/>
          <a:lstStyle/>
          <a:p>
            <a:r>
              <a:rPr lang="en-GB" dirty="0"/>
              <a:t>Programme - Morning</a:t>
            </a:r>
          </a:p>
        </p:txBody>
      </p:sp>
    </p:spTree>
    <p:extLst>
      <p:ext uri="{BB962C8B-B14F-4D97-AF65-F5344CB8AC3E}">
        <p14:creationId xmlns:p14="http://schemas.microsoft.com/office/powerpoint/2010/main" val="696302772"/>
      </p:ext>
    </p:extLst>
  </p:cSld>
  <p:clrMapOvr>
    <a:masterClrMapping/>
  </p:clrMapOvr>
  <p:transition xmlns:p14="http://schemas.microsoft.com/office/powerpoint/2010/main"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A3C5ABA7-447C-4D70-8B3D-7CDADC18B1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818981"/>
              </p:ext>
            </p:extLst>
          </p:nvPr>
        </p:nvGraphicFramePr>
        <p:xfrm>
          <a:off x="907071" y="1124744"/>
          <a:ext cx="10363200" cy="3672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3208">
                  <a:extLst>
                    <a:ext uri="{9D8B030D-6E8A-4147-A177-3AD203B41FA5}">
                      <a16:colId xmlns="" xmlns:a16="http://schemas.microsoft.com/office/drawing/2014/main" val="1324477314"/>
                    </a:ext>
                  </a:extLst>
                </a:gridCol>
                <a:gridCol w="4392488">
                  <a:extLst>
                    <a:ext uri="{9D8B030D-6E8A-4147-A177-3AD203B41FA5}">
                      <a16:colId xmlns="" xmlns:a16="http://schemas.microsoft.com/office/drawing/2014/main" val="2647010705"/>
                    </a:ext>
                  </a:extLst>
                </a:gridCol>
                <a:gridCol w="4317504">
                  <a:extLst>
                    <a:ext uri="{9D8B030D-6E8A-4147-A177-3AD203B41FA5}">
                      <a16:colId xmlns="" xmlns:a16="http://schemas.microsoft.com/office/drawing/2014/main" val="4186555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Speaker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0044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13:30 – 13:55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to see the bird’s eye 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Mark Murray, </a:t>
                      </a:r>
                      <a:r>
                        <a:rPr lang="en-GB" dirty="0" err="1"/>
                        <a:t>Inspectahire</a:t>
                      </a:r>
                      <a:r>
                        <a:rPr lang="en-GB" dirty="0"/>
                        <a:t> Instrument Company Ltd.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78391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13:55 – 14:20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Validation of UAV inspection quality for the offshore wind 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Tony Fong, Offshore Renewable Energy Catapult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4450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14:20 – 14:45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Autonomous drones for next-generation visual inspection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Gareth Pierce, Strathclyde University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557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14:45 – </a:t>
                      </a:r>
                      <a:r>
                        <a:rPr lang="en-GB" dirty="0" smtClean="0"/>
                        <a:t>15:15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Refreshments /</a:t>
                      </a:r>
                    </a:p>
                    <a:p>
                      <a:r>
                        <a:rPr lang="en-GB" dirty="0" err="1"/>
                        <a:t>Multicopter</a:t>
                      </a:r>
                      <a:r>
                        <a:rPr lang="en-GB" dirty="0"/>
                        <a:t> exhibits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3563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15:15 </a:t>
                      </a:r>
                      <a:r>
                        <a:rPr lang="en-GB" dirty="0"/>
                        <a:t>– </a:t>
                      </a:r>
                      <a:r>
                        <a:rPr lang="en-GB" dirty="0" smtClean="0"/>
                        <a:t>16:00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Panel 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35679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16:00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Close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60487787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="" xmlns:a16="http://schemas.microsoft.com/office/drawing/2014/main" id="{05D4810B-90FD-4D7D-B206-BBC897C1A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332656"/>
            <a:ext cx="10363200" cy="451520"/>
          </a:xfrm>
        </p:spPr>
        <p:txBody>
          <a:bodyPr/>
          <a:lstStyle/>
          <a:p>
            <a:r>
              <a:rPr lang="en-GB" dirty="0"/>
              <a:t>Programme - Afternoon</a:t>
            </a:r>
          </a:p>
        </p:txBody>
      </p:sp>
    </p:spTree>
    <p:extLst>
      <p:ext uri="{BB962C8B-B14F-4D97-AF65-F5344CB8AC3E}">
        <p14:creationId xmlns:p14="http://schemas.microsoft.com/office/powerpoint/2010/main" val="4023834186"/>
      </p:ext>
    </p:extLst>
  </p:cSld>
  <p:clrMapOvr>
    <a:masterClrMapping/>
  </p:clrMapOvr>
  <p:transition xmlns:p14="http://schemas.microsoft.com/office/powerpoint/2010/main"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96E501-A2EE-48D7-8961-E36CF2D7E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Panel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90167D1-2EF4-47E6-9BF2-FFDADFF44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Starts at </a:t>
            </a:r>
            <a:r>
              <a:rPr lang="en-GB" dirty="0" smtClean="0"/>
              <a:t>15:15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237936"/>
      </p:ext>
    </p:extLst>
  </p:cSld>
  <p:clrMapOvr>
    <a:masterClrMapping/>
  </p:clrMapOvr>
  <p:transition xmlns:p14="http://schemas.microsoft.com/office/powerpoint/2010/main"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EF149B-98C3-4373-9DB1-B2A60F1F7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188640"/>
            <a:ext cx="10363200" cy="1143000"/>
          </a:xfrm>
        </p:spPr>
        <p:txBody>
          <a:bodyPr/>
          <a:lstStyle/>
          <a:p>
            <a:r>
              <a:rPr lang="en-GB" dirty="0"/>
              <a:t>Panel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4AF1B6-5887-4D93-B8D1-A3B964CE1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88" y="1484784"/>
            <a:ext cx="11809312" cy="3124200"/>
          </a:xfrm>
        </p:spPr>
        <p:txBody>
          <a:bodyPr/>
          <a:lstStyle/>
          <a:p>
            <a:r>
              <a:rPr lang="en-GB" strike="sngStrike" dirty="0"/>
              <a:t>Roy Amos, </a:t>
            </a:r>
            <a:r>
              <a:rPr lang="en-GB" strike="sngStrike" dirty="0" err="1"/>
              <a:t>Panodrone</a:t>
            </a:r>
            <a:r>
              <a:rPr lang="en-GB" strike="sngStrike" dirty="0"/>
              <a:t>	</a:t>
            </a:r>
            <a:r>
              <a:rPr lang="en-GB" dirty="0"/>
              <a:t>		Mark Murray, </a:t>
            </a:r>
            <a:r>
              <a:rPr lang="en-GB" dirty="0" err="1"/>
              <a:t>Inspectahire</a:t>
            </a:r>
            <a:endParaRPr lang="en-GB" dirty="0"/>
          </a:p>
          <a:p>
            <a:endParaRPr lang="en-GB" dirty="0"/>
          </a:p>
          <a:p>
            <a:r>
              <a:rPr lang="en-GB" dirty="0"/>
              <a:t>Adrian Wookey, ECITB		Tony Fong, ORE</a:t>
            </a:r>
          </a:p>
          <a:p>
            <a:endParaRPr lang="en-GB" dirty="0"/>
          </a:p>
          <a:p>
            <a:r>
              <a:rPr lang="en-GB" dirty="0"/>
              <a:t>Hugo Herrmann, EDF			</a:t>
            </a:r>
            <a:r>
              <a:rPr lang="en-GB" dirty="0" smtClean="0"/>
              <a:t>Charles McLeod, </a:t>
            </a:r>
            <a:r>
              <a:rPr lang="en-GB" dirty="0"/>
              <a:t>Strathclyde </a:t>
            </a:r>
            <a:r>
              <a:rPr lang="en-GB" dirty="0" err="1" smtClean="0"/>
              <a:t>Uni</a:t>
            </a:r>
            <a:endParaRPr lang="en-GB" dirty="0"/>
          </a:p>
          <a:p>
            <a:endParaRPr lang="en-GB" dirty="0"/>
          </a:p>
          <a:p>
            <a:r>
              <a:rPr lang="en-GB" dirty="0"/>
              <a:t>Phil Buchan, </a:t>
            </a:r>
            <a:r>
              <a:rPr lang="en-GB" dirty="0" err="1"/>
              <a:t>Cyberhawk</a:t>
            </a:r>
            <a:endParaRPr lang="en-GB" dirty="0"/>
          </a:p>
          <a:p>
            <a:r>
              <a:rPr lang="en-GB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476510491"/>
      </p:ext>
    </p:extLst>
  </p:cSld>
  <p:clrMapOvr>
    <a:masterClrMapping/>
  </p:clrMapOvr>
  <p:transition xmlns:p14="http://schemas.microsoft.com/office/powerpoint/2010/main"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8F6F778-1C4D-414C-A494-EF7E1782AD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552" y="1916832"/>
            <a:ext cx="7315200" cy="142875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301</Words>
  <Application>Microsoft Macintosh PowerPoint</Application>
  <PresentationFormat>Custom</PresentationFormat>
  <Paragraphs>77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Multicopters for Inspection</vt:lpstr>
      <vt:lpstr>Objectives</vt:lpstr>
      <vt:lpstr>Chair</vt:lpstr>
      <vt:lpstr>Safety</vt:lpstr>
      <vt:lpstr>Programme - Morning</vt:lpstr>
      <vt:lpstr>Programme - Afternoon</vt:lpstr>
      <vt:lpstr>Panel Discussion</vt:lpstr>
      <vt:lpstr>Panel Discussion</vt:lpstr>
      <vt:lpstr>PowerPoint Presentation</vt:lpstr>
    </vt:vector>
  </TitlesOfParts>
  <Company>BINDT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BINDT</dc:creator>
  <cp:lastModifiedBy>Sharon Creed</cp:lastModifiedBy>
  <cp:revision>141</cp:revision>
  <cp:lastPrinted>2014-10-27T15:09:20Z</cp:lastPrinted>
  <dcterms:created xsi:type="dcterms:W3CDTF">2010-09-08T14:59:56Z</dcterms:created>
  <dcterms:modified xsi:type="dcterms:W3CDTF">2018-07-20T08:36:50Z</dcterms:modified>
</cp:coreProperties>
</file>